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82" r:id="rId4"/>
    <p:sldId id="266" r:id="rId5"/>
    <p:sldId id="258" r:id="rId6"/>
    <p:sldId id="259" r:id="rId7"/>
    <p:sldId id="260" r:id="rId8"/>
    <p:sldId id="271" r:id="rId9"/>
    <p:sldId id="276" r:id="rId10"/>
    <p:sldId id="279" r:id="rId11"/>
    <p:sldId id="274" r:id="rId12"/>
    <p:sldId id="277" r:id="rId13"/>
    <p:sldId id="280" r:id="rId14"/>
    <p:sldId id="275" r:id="rId15"/>
    <p:sldId id="281" r:id="rId16"/>
    <p:sldId id="283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N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C16B-5C28-4DBE-A8A1-44FD8679B143}" type="datetimeFigureOut">
              <a:rPr lang="he-IL" smtClean="0"/>
              <a:pPr/>
              <a:t>א'/כסלו/תשע"ב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22A6-A0E7-484B-A065-7564F643C21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hyperlink" Target="http://www.nisenet.org/sites/default/files/images/catalog/5400/img_2415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ano.ort.org.il/?p=40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he-IL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מצגת</a:t>
            </a:r>
            <a:r>
              <a:rPr lang="he-IL" dirty="0" smtClean="0"/>
              <a:t> </a:t>
            </a:r>
            <a:r>
              <a:rPr lang="he-IL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הוראה לנושא:</a:t>
            </a:r>
            <a:endParaRPr lang="he-IL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869160"/>
            <a:ext cx="1800200" cy="118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03350" y="2708275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he-IL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</a:rPr>
              <a:t>ננוטכנולוגיה בטבע</a:t>
            </a:r>
            <a:endParaRPr lang="he-IL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הדגמה -כוחות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ון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דר ואלס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4038600" cy="4525963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4038600" cy="4525963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0" y="5462464"/>
            <a:ext cx="9144000" cy="139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 smtClean="0"/>
              <a:t>נסו להפריד בין  המחברות. האם הצלחתם 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האם הכוחות שנדרשתם להפעיל גדולים ? הסבירו </a:t>
            </a:r>
          </a:p>
          <a:p>
            <a:pPr algn="ctr"/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2867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6948264" y="2564904"/>
            <a:ext cx="122413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ight Arrow 7"/>
          <p:cNvSpPr/>
          <p:nvPr/>
        </p:nvSpPr>
        <p:spPr>
          <a:xfrm rot="10643874">
            <a:off x="1187624" y="2708920"/>
            <a:ext cx="122413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הבנת תופעות בטבע ברמת הננומטר  תאפשר לחקות ולעצב[להנדס] חומרים מלאכותיים עם תכונות משופרות עבור יישומים מגוונים.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0" y="5489848"/>
            <a:ext cx="91440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 smtClean="0"/>
              <a:t>טיפות המים מתגלגלות מהעלה וסוחפות איתן את הלכלוך. בתהליך המכונה ניקוי עצמי </a:t>
            </a:r>
            <a:r>
              <a:rPr lang="en-US" sz="2400" dirty="0" smtClean="0"/>
              <a:t>(self-cleaning)</a:t>
            </a:r>
            <a:r>
              <a:rPr lang="he-IL" sz="2400" dirty="0" smtClean="0"/>
              <a:t>, עלה הלוטוס נקי ודוחה לכלוך.</a:t>
            </a:r>
            <a:endParaRPr lang="he-IL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82089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ביומימטיקה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תחום הנדסת חומרים המוקדש להמצאת חומרים מלאכותיים המחקים את אלה הטבעיים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226256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24860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489848"/>
            <a:ext cx="91440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צפו בסרטון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http://www.youtube.com/watch?v=MILxgpU8AQM&amp;feature=player_embedded#!</a:t>
            </a:r>
            <a:endParaRPr lang="he-I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הדגמות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4038600" cy="3445843"/>
          </a:xfrm>
        </p:spPr>
        <p:txBody>
          <a:bodyPr/>
          <a:lstStyle/>
          <a:p>
            <a:r>
              <a:rPr lang="en-US" dirty="0" err="1" smtClean="0"/>
              <a:t>NanoTex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08104" y="2636912"/>
            <a:ext cx="3246512" cy="3888432"/>
          </a:xfrm>
        </p:spPr>
        <p:txBody>
          <a:bodyPr/>
          <a:lstStyle/>
          <a:p>
            <a:r>
              <a:rPr lang="he-IL" dirty="0" smtClean="0"/>
              <a:t>ננו חול  דוחה מים</a:t>
            </a:r>
            <a:endParaRPr lang="he-IL" dirty="0"/>
          </a:p>
        </p:txBody>
      </p:sp>
      <p:pic>
        <p:nvPicPr>
          <p:cNvPr id="2053" name="Picture 5" descr="ראה תמונה בגודל מלא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437112"/>
            <a:ext cx="1268760" cy="1268760"/>
          </a:xfrm>
          <a:prstGeom prst="rect">
            <a:avLst/>
          </a:prstGeom>
          <a:noFill/>
        </p:spPr>
      </p:pic>
      <p:pic>
        <p:nvPicPr>
          <p:cNvPr id="8" name="Picture 7" descr="three fabrics liquid test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466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140968"/>
            <a:ext cx="218424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301208"/>
            <a:ext cx="1316533" cy="11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/>
          <a:lstStyle/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מושגים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2520280"/>
          </a:xfrm>
        </p:spPr>
        <p:txBody>
          <a:bodyPr/>
          <a:lstStyle/>
          <a:p>
            <a:r>
              <a:rPr lang="he-IL" b="1" dirty="0" err="1" smtClean="0"/>
              <a:t>ננומבנים</a:t>
            </a:r>
            <a:r>
              <a:rPr lang="he-IL" b="1" dirty="0" smtClean="0"/>
              <a:t> – מבנים בתחום </a:t>
            </a:r>
            <a:r>
              <a:rPr lang="he-IL" b="1" dirty="0" err="1" smtClean="0"/>
              <a:t>הננומטרי</a:t>
            </a:r>
            <a:endParaRPr lang="he-IL" dirty="0" smtClean="0"/>
          </a:p>
          <a:p>
            <a:r>
              <a:rPr lang="he-IL" b="1" dirty="0" err="1" smtClean="0"/>
              <a:t>ביומימטיקה</a:t>
            </a:r>
            <a:r>
              <a:rPr lang="he-IL" b="1" dirty="0" smtClean="0"/>
              <a:t> - תחום הנדסת חומרים המוקדש להמצאת חומרים מלאכותיים המחקים את אלה הטבעיים</a:t>
            </a:r>
            <a:endParaRPr lang="he-IL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צפייה בסרטון – חלק ב' : ננו בטבע</a:t>
            </a:r>
            <a:b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lvl="1"/>
            <a:r>
              <a:rPr lang="he-IL" dirty="0" smtClean="0"/>
              <a:t>סכמו בטבלה את התופעות המוצגות בסרטון </a:t>
            </a:r>
            <a:endParaRPr lang="en-US" sz="2400" dirty="0" smtClean="0"/>
          </a:p>
          <a:p>
            <a:pPr lvl="1"/>
            <a:r>
              <a:rPr lang="en-US" dirty="0" smtClean="0"/>
              <a:t> </a:t>
            </a:r>
            <a:r>
              <a:rPr lang="he-IL" dirty="0" smtClean="0"/>
              <a:t>הציעו יישומים טכנולוגיים לתופעות  שרשמתם בטבלה</a:t>
            </a:r>
          </a:p>
          <a:p>
            <a:pPr lvl="1"/>
            <a:endParaRPr lang="he-IL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685665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סיכום</a:t>
            </a:r>
            <a:endParaRPr lang="he-I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he-IL" dirty="0" smtClean="0"/>
              <a:t>תכונותיו של כל חומר נוצרים על ידי מבנה החלקיקים שבו וסידורם במרחב [תחום הכימיה].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he-IL" dirty="0" smtClean="0"/>
              <a:t>חלק מהתכונות של חומרים ביולוגיים נובעות ממבנים בעלי רמות היררכיות שונות מבחינת סקאלת סדרי גודל.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he-IL" dirty="0" smtClean="0"/>
              <a:t>בטבע מתקיימות תופעות בסדרי גודל של ננומטרים.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he-IL" dirty="0" smtClean="0"/>
              <a:t>מבנים בטבע בתחום </a:t>
            </a:r>
            <a:r>
              <a:rPr lang="he-IL" dirty="0" err="1" smtClean="0"/>
              <a:t>הננומטרי</a:t>
            </a:r>
            <a:r>
              <a:rPr lang="he-IL" dirty="0" smtClean="0"/>
              <a:t> נקראים </a:t>
            </a:r>
            <a:r>
              <a:rPr lang="he-IL" dirty="0" err="1" smtClean="0"/>
              <a:t>ננומבנים</a:t>
            </a:r>
            <a:r>
              <a:rPr lang="he-IL" dirty="0" smtClean="0"/>
              <a:t>.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he-IL" dirty="0" smtClean="0"/>
              <a:t>לחומרים  בעלי ננו מבנים יש מאפיינים [תכונות?] התלויים לא רק בכימיה שלהם, אלא  גם בארגון המולקולות ברמת הננו מבנים.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he-IL" dirty="0" smtClean="0"/>
              <a:t>הבנת תופעות בטבע ברמת הננומטר  תאפשר לחקות ולעצב [להנדס] חומרים מלאכותיים עם תכונות משופרות עבור יישומים מגוונים.  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 rot="5400000">
            <a:off x="4824028" y="4617132"/>
            <a:ext cx="1584176" cy="9361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2"/>
          <p:cNvSpPr/>
          <p:nvPr/>
        </p:nvSpPr>
        <p:spPr>
          <a:xfrm>
            <a:off x="1259632" y="5877272"/>
            <a:ext cx="3593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http://nano.ort.org.il/?p=408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1547664" y="1412776"/>
            <a:ext cx="662473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rgbClr val="FF0000"/>
                </a:solidFill>
              </a:rPr>
              <a:t>לפעילות מתוקשבת: </a:t>
            </a:r>
            <a:r>
              <a:rPr lang="he-IL" sz="3600" dirty="0" err="1" smtClean="0">
                <a:solidFill>
                  <a:srgbClr val="FF0000"/>
                </a:solidFill>
              </a:rPr>
              <a:t>ננומבנים</a:t>
            </a:r>
            <a:r>
              <a:rPr lang="he-IL" sz="3600" dirty="0" smtClean="0">
                <a:solidFill>
                  <a:srgbClr val="FF0000"/>
                </a:solidFill>
              </a:rPr>
              <a:t> בטבע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8388424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he-IL" dirty="0" smtClean="0"/>
              <a:t>סיכום – [לאחר הפעילות המתוקשבת]</a:t>
            </a:r>
            <a:endParaRPr lang="he-I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864096"/>
          </a:xfrm>
        </p:spPr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</a:rPr>
              <a:t>דיון בתוצאות הסקר -מה משותף ?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39246"/>
            <a:ext cx="7344816" cy="511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תכונותיו של כל חומר נקבעים על ידי מבנה החלקיקים שבו וסידורם במרחב</a:t>
            </a:r>
            <a:br>
              <a:rPr lang="he-IL" b="1" dirty="0" smtClean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768751" cy="37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568952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רמות הירארכיות של מבנים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he-IL" b="1" dirty="0" smtClean="0">
                <a:solidFill>
                  <a:srgbClr val="FF0000"/>
                </a:solidFill>
              </a:rPr>
              <a:t>מבנה מקרוסקופי</a:t>
            </a:r>
            <a:r>
              <a:rPr lang="he-IL" dirty="0" smtClean="0">
                <a:solidFill>
                  <a:srgbClr val="FF0000"/>
                </a:solidFill>
              </a:rPr>
              <a:t> </a:t>
            </a:r>
            <a:r>
              <a:rPr lang="he-IL" dirty="0" smtClean="0"/>
              <a:t>:  מבנה שניתן לראות בעין בלתי מזוינת </a:t>
            </a:r>
          </a:p>
          <a:p>
            <a:pPr>
              <a:buNone/>
            </a:pPr>
            <a:r>
              <a:rPr lang="he-IL" dirty="0" smtClean="0"/>
              <a:t>מבנה </a:t>
            </a:r>
            <a:r>
              <a:rPr lang="he-IL" dirty="0" smtClean="0">
                <a:solidFill>
                  <a:srgbClr val="FF0000"/>
                </a:solidFill>
              </a:rPr>
              <a:t>בסקאלת מ"מ ומעלה</a:t>
            </a:r>
            <a:r>
              <a:rPr lang="he-IL" dirty="0" smtClean="0"/>
              <a:t>.</a:t>
            </a:r>
          </a:p>
          <a:p>
            <a:pPr>
              <a:buNone/>
            </a:pP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- </a:t>
            </a:r>
            <a:r>
              <a:rPr lang="he-IL" b="1" dirty="0" smtClean="0">
                <a:solidFill>
                  <a:schemeClr val="accent1"/>
                </a:solidFill>
              </a:rPr>
              <a:t>מבנה מיקרוסקופי</a:t>
            </a:r>
            <a:r>
              <a:rPr lang="he-IL" dirty="0" smtClean="0"/>
              <a:t>: מבנה שניתן לראות  באמצעות מיקרוסקופ אופטי – מבנה </a:t>
            </a:r>
            <a:r>
              <a:rPr lang="he-IL" dirty="0" smtClean="0">
                <a:solidFill>
                  <a:schemeClr val="accent1"/>
                </a:solidFill>
              </a:rPr>
              <a:t>בסקאלת מיקרונים [מאית המ"מ]</a:t>
            </a:r>
          </a:p>
          <a:p>
            <a:pPr>
              <a:buNone/>
            </a:pP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- </a:t>
            </a:r>
            <a:r>
              <a:rPr lang="he-IL" b="1" dirty="0" smtClean="0">
                <a:solidFill>
                  <a:srgbClr val="00B050"/>
                </a:solidFill>
              </a:rPr>
              <a:t>מבנה </a:t>
            </a:r>
            <a:r>
              <a:rPr lang="he-IL" b="1" dirty="0" err="1" smtClean="0">
                <a:solidFill>
                  <a:srgbClr val="00B050"/>
                </a:solidFill>
              </a:rPr>
              <a:t>ננוסקופי</a:t>
            </a:r>
            <a:r>
              <a:rPr lang="he-IL" dirty="0" smtClean="0">
                <a:solidFill>
                  <a:srgbClr val="00B050"/>
                </a:solidFill>
              </a:rPr>
              <a:t>: </a:t>
            </a:r>
            <a:r>
              <a:rPr lang="he-IL" dirty="0" smtClean="0"/>
              <a:t>מבנה שניתן לראות  באמצעות מיקרוסקופ אלקטרוני  - </a:t>
            </a:r>
            <a:r>
              <a:rPr lang="he-IL" dirty="0" smtClean="0">
                <a:solidFill>
                  <a:srgbClr val="00B050"/>
                </a:solidFill>
              </a:rPr>
              <a:t>מבנה בסקאלת 1-100  ננומטר</a:t>
            </a:r>
          </a:p>
          <a:p>
            <a:pPr>
              <a:buNone/>
            </a:pP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- </a:t>
            </a:r>
            <a:r>
              <a:rPr lang="he-IL" b="1" dirty="0" smtClean="0">
                <a:solidFill>
                  <a:schemeClr val="accent6"/>
                </a:solidFill>
              </a:rPr>
              <a:t>מבנה אטומי</a:t>
            </a:r>
            <a:r>
              <a:rPr lang="he-IL" dirty="0" smtClean="0">
                <a:solidFill>
                  <a:schemeClr val="accent6"/>
                </a:solidFill>
              </a:rPr>
              <a:t>: </a:t>
            </a:r>
            <a:r>
              <a:rPr lang="he-IL" dirty="0" smtClean="0"/>
              <a:t>מבנה מולקולות ומבנה של אטומים מסודרים, שניתן לראות אך ורק באמצעות שיטות מחקריות מתקדמות.  </a:t>
            </a:r>
            <a:r>
              <a:rPr lang="he-IL" dirty="0" smtClean="0">
                <a:solidFill>
                  <a:schemeClr val="accent6"/>
                </a:solidFill>
              </a:rPr>
              <a:t>המבנה בסקאלה של  0.1- 1 ננומטר</a:t>
            </a:r>
            <a:r>
              <a:rPr lang="he-IL" dirty="0" smtClean="0"/>
              <a:t>.</a:t>
            </a:r>
            <a:endParaRPr lang="he-IL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בטבע מתקיימות תופעות בסדרי גודל של ננומטרים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ננומבנים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99264"/>
            <a:ext cx="6480720" cy="44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הבנת תופעות בטבע ברמת הננומטר  תאפשר לחקות ולעצב[להנדס] חומרים מלאכותיים עם תכונות משופרות עבור יישומים מגוונים</a:t>
            </a: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2448272" cy="21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17430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717032"/>
            <a:ext cx="9429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030416"/>
            <a:ext cx="9144000" cy="1827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 smtClean="0"/>
              <a:t>בין  שטח הפנים של רגלי השממית לבין המשטח  נוצרים קשרים כימיים הנקראים קשרי ון דר-ולס – ברמת המולקולות  והאטומים,  שכל אחד מהם חלש יחסית, אך בגלל שטח הפנים העצום מצטברים כוחות רבים מסוג זה ובסה"כ נוצר כוח חזק מאד המאפשר היצמדות של השממית אפילו לתקרה.</a:t>
            </a:r>
          </a:p>
          <a:p>
            <a:pPr algn="ctr"/>
            <a:endParaRPr lang="he-IL" dirty="0"/>
          </a:p>
        </p:txBody>
      </p:sp>
      <p:sp>
        <p:nvSpPr>
          <p:cNvPr id="8" name="Right Arrow 7"/>
          <p:cNvSpPr/>
          <p:nvPr/>
        </p:nvSpPr>
        <p:spPr>
          <a:xfrm>
            <a:off x="3491880" y="386104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ight Arrow 8"/>
          <p:cNvSpPr/>
          <p:nvPr/>
        </p:nvSpPr>
        <p:spPr>
          <a:xfrm>
            <a:off x="6228184" y="393305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ביומימטיקה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תחום הנדסת חומרים המוקדש להמצאת חומרים מלאכותיים המחקים את אלה הטבעיים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2448272" cy="21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21088"/>
            <a:ext cx="1714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288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מצגת הוראה לנושא:</vt:lpstr>
      <vt:lpstr>Slide 2</vt:lpstr>
      <vt:lpstr>סיכום – [לאחר הפעילות המתוקשבת]</vt:lpstr>
      <vt:lpstr>דיון בתוצאות הסקר -מה משותף ?</vt:lpstr>
      <vt:lpstr>תכונותיו של כל חומר נקבעים על ידי מבנה החלקיקים שבו וסידורם במרחב </vt:lpstr>
      <vt:lpstr>רמות הירארכיות של מבנים </vt:lpstr>
      <vt:lpstr>בטבע מתקיימות תופעות בסדרי גודל של ננומטרים -  ננומבנים </vt:lpstr>
      <vt:lpstr>הבנת תופעות בטבע ברמת הננומטר  תאפשר לחקות ולעצב[להנדס] חומרים מלאכותיים עם תכונות משופרות עבור יישומים מגוונים</vt:lpstr>
      <vt:lpstr>ביומימטיקה - תחום הנדסת חומרים המוקדש להמצאת חומרים מלאכותיים המחקים את אלה הטבעיים </vt:lpstr>
      <vt:lpstr>הדגמה -כוחות ון דר ואלס</vt:lpstr>
      <vt:lpstr>הבנת תופעות בטבע ברמת הננומטר  תאפשר לחקות ולעצב[להנדס] חומרים מלאכותיים עם תכונות משופרות עבור יישומים מגוונים.</vt:lpstr>
      <vt:lpstr>ביומימטיקה - תחום הנדסת חומרים המוקדש להמצאת חומרים מלאכותיים המחקים את אלה הטבעיים</vt:lpstr>
      <vt:lpstr>הדגמות</vt:lpstr>
      <vt:lpstr>מושגים</vt:lpstr>
      <vt:lpstr> צפייה בסרטון – חלק ב' : ננו בטבע </vt:lpstr>
      <vt:lpstr>סיכום</vt:lpstr>
    </vt:vector>
  </TitlesOfParts>
  <Company>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הוראה לנושא:</dc:title>
  <dc:creator>dov</dc:creator>
  <cp:lastModifiedBy>dov</cp:lastModifiedBy>
  <cp:revision>65</cp:revision>
  <dcterms:created xsi:type="dcterms:W3CDTF">2011-09-08T05:55:55Z</dcterms:created>
  <dcterms:modified xsi:type="dcterms:W3CDTF">2011-11-27T06:59:17Z</dcterms:modified>
</cp:coreProperties>
</file>