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2" r:id="rId6"/>
    <p:sldId id="262" r:id="rId7"/>
    <p:sldId id="263" r:id="rId8"/>
    <p:sldId id="264" r:id="rId9"/>
    <p:sldId id="265" r:id="rId10"/>
    <p:sldId id="274" r:id="rId11"/>
    <p:sldId id="271" r:id="rId12"/>
    <p:sldId id="273" r:id="rId13"/>
    <p:sldId id="261" r:id="rId14"/>
    <p:sldId id="260" r:id="rId15"/>
    <p:sldId id="275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A046D5B-2C06-4882-9798-2DC9F3193D7C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35E73A-D757-4FD8-ABE0-3E8ABF95A2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5E73A-D757-4FD8-ABE0-3E8ABF95A26B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0"/>
            <a:ext cx="90868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0"/>
            <a:ext cx="90868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A6A14-6BAA-4ED4-AF6A-C29482F91FFD}" type="datetimeFigureOut">
              <a:rPr lang="he-IL" smtClean="0"/>
              <a:pPr/>
              <a:t>א'/כסלו/תשע"ב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AA905-4DB4-4826-BED3-6BCE24CCA275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0868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www.google.co.il/imgres?imgurl=http://img.mako.co.il/2008/12/04/roim-sipur_c.jpg&amp;imgrefurl=http://www.mako.co.il/home-family-recreation/kids_books/Article-82dd84c9d630e11004.htm&amp;usg=__k8_TnSdfoBdGmeXC0BAMGbDUw5I=&amp;h=329&amp;w=435&amp;sz=28&amp;hl=iw&amp;start=25&amp;zoom=1&amp;tbnid=uNjBAvzwqZwttM:&amp;tbnh=95&amp;tbnw=126&amp;ei=cs1oTpbIFYP34QTXve24DA&amp;prev=/search?q=%D7%A1%D7%A4%D7%A8&amp;start=21&amp;hl=iw&amp;sa=N&amp;gbv=2&amp;tbm=isch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il/imgres?imgurl=http://www.kondor.co.il/upload/ako-988(2).jpg&amp;imgrefurl=http://www.kondor.co.il/products.asp?category=077_154_325_&amp;usg=__hwrLIFplUcAfNMHIpPC11NwMXok=&amp;h=160&amp;w=197&amp;sz=4&amp;hl=iw&amp;start=25&amp;zoom=1&amp;tbnid=MWeizFtQvU50tM:&amp;tbnh=84&amp;tbnw=104&amp;ei=2NJoTvWBFIKj4gTVrdC_DA&amp;prev=/search?q=%D7%A1%D7%A8%D7%92%D7%9C+%D7%9E%D7%93%D7%99%D7%93%D7%94&amp;start=21&amp;hl=iw&amp;sa=N&amp;gbv=2&amp;tbm=isch&amp;itbs=1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www.google.co.il/imgres?imgurl=http://www.sew.co.il/img/tapemeasure.jpg&amp;imgrefurl=http://sew.co.il/readArticle.asp?id=56&amp;usg=__CbHAuRSABVkTb190uVkxDp_qfss=&amp;h=233&amp;w=350&amp;sz=19&amp;hl=iw&amp;start=5&amp;zoom=1&amp;tbnid=x-5EGmnQypohvM:&amp;tbnh=80&amp;tbnw=120&amp;ei=c9JoTuTLGM_Z4QTB_vjxDA&amp;prev=/search?q=%D7%A1%D7%A8%D7%92%D7%9C+%D7%9E%D7%93%D7%99%D7%93%D7%94&amp;hl=iw&amp;gbv=2&amp;tbm=isch&amp;itbs=1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l/imgres?imgurl=http://upload.wikimedia.org/wikipedia/commons/thumb/b/b9/Nail(thumb).jpg/200px-Nail(thumb).jpg&amp;imgrefurl=http://he.wikipedia.org/wiki/%25D7%25A6%25D7%2599%25D7%25A4%25D7%2595%25D7%25A8%25D7%259F&amp;usg=__-hX5_UD5Gj1IDNGA2KE7OogVu0M=&amp;h=150&amp;w=200&amp;sz=5&amp;hl=iw&amp;start=8&amp;sig2=NWBL2n_b1VGNhooztlwYgg&amp;zoom=1&amp;tbnid=lFzJzO7hTsH8sM:&amp;tbnh=78&amp;tbnw=104&amp;ei=jNLRTouQLInjtQaJlZHMDA&amp;prev=/search%3Fq%3D%25D7%25A6%25D7%2599%25D7%25A4%25D7%2595%25D7%25A8%25D7%259F%26hl%3Diw%26sa%3DG%26gbv%3D2%26tbm%3Disch&amp;itbs=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he-IL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מצגת</a:t>
            </a:r>
            <a:r>
              <a:rPr lang="he-IL" dirty="0" smtClean="0"/>
              <a:t> </a:t>
            </a:r>
            <a:r>
              <a:rPr lang="he-IL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הוראה לנושא:</a:t>
            </a:r>
            <a:endParaRPr lang="he-IL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he-IL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</a:rPr>
              <a:t>סדרי גודל </a:t>
            </a:r>
            <a:endParaRPr lang="he-IL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ea typeface="+mj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789040"/>
            <a:ext cx="2232248" cy="145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מכונית שאורכה כארבעה ננומטרים, בעלת גלגלים שכל אחד מהם בנוי מ-60</a:t>
            </a:r>
            <a:r>
              <a:rPr lang="he-IL" sz="2400" b="1" dirty="0" smtClean="0"/>
              <a:t> אטומי פחמן</a:t>
            </a:r>
            <a:r>
              <a:rPr lang="he-IL" sz="2400" b="1" dirty="0" smtClean="0">
                <a:solidFill>
                  <a:srgbClr val="FF0000"/>
                </a:solidFill>
              </a:rPr>
              <a:t> </a:t>
            </a:r>
            <a:r>
              <a:rPr lang="he-IL" sz="2400" dirty="0" smtClean="0">
                <a:solidFill>
                  <a:srgbClr val="FF0000"/>
                </a:solidFill>
              </a:rPr>
              <a:t>[ננו מדע] </a:t>
            </a:r>
            <a:r>
              <a:rPr lang="he-IL" sz="2400" dirty="0" smtClean="0"/>
              <a:t>, הצליחה לנסוע על גבי משטח זהב. החוקרים טוענים כי בעתיד ניתן יהיה לפתח מתקנים זעירים שישמשו לצרכים מחקריים ויישומיים גם יחד </a:t>
            </a:r>
            <a:endParaRPr lang="en-US" sz="2400" dirty="0" smtClean="0"/>
          </a:p>
          <a:p>
            <a:endParaRPr lang="he-IL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חוקרים באוניברסיטאות מנסים לגלות את תכונות ההדבקות וההתנתקות של פולרנים (הבנויים מ-60 אטומי פחמן) על סוגים שונים של פני שטח. </a:t>
            </a:r>
            <a:endParaRPr lang="en-US" sz="2400" dirty="0"/>
          </a:p>
        </p:txBody>
      </p:sp>
      <p:pic>
        <p:nvPicPr>
          <p:cNvPr id="1027" name="Picture 3" descr="491055570-L-NanoCartriang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13176"/>
            <a:ext cx="21240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יחסי גומלין  בין </a:t>
            </a:r>
            <a:r>
              <a:rPr lang="he-IL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ננומדע</a:t>
            </a: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 לננוטכנולוגיה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/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</a:b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דוגמה:</a:t>
            </a:r>
            <a:endParaRPr lang="he-IL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4208" y="1124744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err="1" smtClean="0"/>
              <a:t>ננומדע</a:t>
            </a:r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1763688" y="1196752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ננוטכנולוגיה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21088"/>
            <a:ext cx="2297902" cy="22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מהנדסים הצליחו להשתמש במבנה השכבות הננומטרי כדי ליצור ראש קריאה רגיש במיוחד </a:t>
            </a:r>
            <a:r>
              <a:rPr lang="he-IL" sz="2400" dirty="0" smtClean="0"/>
              <a:t>לכונן קשיח. ראש </a:t>
            </a:r>
            <a:r>
              <a:rPr lang="he-IL" sz="2400" dirty="0" smtClean="0"/>
              <a:t>קריאה כזה הוא סטנדרטי כיום בכל מחשב.</a:t>
            </a:r>
            <a:endParaRPr lang="en-US" sz="2400" dirty="0" smtClean="0"/>
          </a:p>
          <a:p>
            <a:endParaRPr lang="he-IL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חוקרים גילו שעבור מבנה שכבות ננומטרי מסויים ההתנגדות הנמדדת תלויה באופן חזק בכל שינוי קטנטן של השדה המגנטי הסמוך.</a:t>
            </a:r>
            <a:endParaRPr lang="en-US" sz="24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יחסי גומלין  בין </a:t>
            </a:r>
            <a:r>
              <a:rPr lang="he-IL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ננומדע</a:t>
            </a: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 לננוטכנולוגיה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/>
            </a:r>
            <a:b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</a:b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דוגמה:</a:t>
            </a:r>
            <a:endParaRPr lang="he-IL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4208" y="1124744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err="1" smtClean="0"/>
              <a:t>ננומדע</a:t>
            </a:r>
            <a:endParaRPr lang="he-IL" dirty="0"/>
          </a:p>
        </p:txBody>
      </p:sp>
      <p:sp>
        <p:nvSpPr>
          <p:cNvPr id="9" name="Rectangle 8"/>
          <p:cNvSpPr/>
          <p:nvPr/>
        </p:nvSpPr>
        <p:spPr>
          <a:xfrm>
            <a:off x="1763688" y="1196752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ננוטכנולוגיה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587727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תמונה של שכבות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2328490" cy="2097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9750" y="4077072"/>
            <a:ext cx="280202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מושגים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ננוטכנולוגיה </a:t>
            </a:r>
          </a:p>
          <a:p>
            <a:r>
              <a:rPr lang="he-IL" dirty="0" smtClean="0"/>
              <a:t>ננו מדע</a:t>
            </a:r>
          </a:p>
          <a:p>
            <a:r>
              <a:rPr lang="he-IL" dirty="0" smtClean="0"/>
              <a:t>מיקרון, ננומטר</a:t>
            </a:r>
          </a:p>
          <a:p>
            <a:r>
              <a:rPr lang="he-IL" dirty="0" smtClean="0"/>
              <a:t>הרכבה עצמית</a:t>
            </a:r>
          </a:p>
          <a:p>
            <a:r>
              <a:rPr lang="he-IL" dirty="0" smtClean="0"/>
              <a:t>ננו חלקיק, ננו סיב, ננו שכבות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/>
              <a:t/>
            </a:r>
            <a:br>
              <a:rPr lang="he-IL" b="1" dirty="0" smtClean="0"/>
            </a:br>
            <a:r>
              <a:rPr lang="he-I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דיון: כיצד מודדים ננומטרים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מדידה בסדרי גודל של ננומטרים איננה אפשרית</a:t>
            </a:r>
          </a:p>
          <a:p>
            <a:pPr>
              <a:buNone/>
            </a:pPr>
            <a:r>
              <a:rPr lang="he-IL" dirty="0" smtClean="0"/>
              <a:t> בדרך הקונבנציונאלית כמו סרגל. למשל, אם </a:t>
            </a:r>
            <a:r>
              <a:rPr lang="he-IL" dirty="0" err="1" smtClean="0"/>
              <a:t>נקח</a:t>
            </a:r>
            <a:endParaRPr lang="he-IL" dirty="0" smtClean="0"/>
          </a:p>
          <a:p>
            <a:pPr>
              <a:buNone/>
            </a:pPr>
            <a:r>
              <a:rPr lang="he-IL" dirty="0" smtClean="0"/>
              <a:t> דף נייר וננסה למדוד את רוחבו ואורכו. נוכל כמובן</a:t>
            </a:r>
          </a:p>
          <a:p>
            <a:pPr>
              <a:buNone/>
            </a:pPr>
            <a:r>
              <a:rPr lang="he-IL" dirty="0" smtClean="0"/>
              <a:t> להשתמש בסרגל רגיל ולהגיע למידות הדרושות. </a:t>
            </a:r>
          </a:p>
          <a:p>
            <a:pPr>
              <a:buNone/>
            </a:pPr>
            <a:r>
              <a:rPr lang="he-IL" dirty="0" smtClean="0"/>
              <a:t>אולם מה יקרה אם נרצה למדוד את עוביו של הדף ? 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algn="ctr">
              <a:buNone/>
            </a:pPr>
            <a:r>
              <a:rPr lang="he-IL" b="1" dirty="0" smtClean="0">
                <a:solidFill>
                  <a:srgbClr val="FF0000"/>
                </a:solidFill>
              </a:rPr>
              <a:t>הציעו רעיונות - </a:t>
            </a:r>
            <a:r>
              <a:rPr lang="he-IL" b="1" dirty="0" smtClean="0"/>
              <a:t>כיצד ניתן לבצע זאת?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QfL3DYb7P6dJNur8LE0cNomm2cxlFnbk8t8LM73YTGkoVIYec8ciBUc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9109" y="1700808"/>
            <a:ext cx="4393241" cy="3312368"/>
          </a:xfrm>
          <a:prstGeom prst="rect">
            <a:avLst/>
          </a:prstGeom>
          <a:noFill/>
        </p:spPr>
      </p:pic>
      <p:pic>
        <p:nvPicPr>
          <p:cNvPr id="1028" name="Picture 4" descr="http://t1.gstatic.com/images?q=tbn:ANd9GcSrWTLtMIAohBW2p3XLopFYcdriRuvCOrrm0YwUJGKxU1gxScVHPCAKe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492896"/>
            <a:ext cx="1143000" cy="762000"/>
          </a:xfrm>
          <a:prstGeom prst="rect">
            <a:avLst/>
          </a:prstGeom>
          <a:noFill/>
        </p:spPr>
      </p:pic>
      <p:pic>
        <p:nvPicPr>
          <p:cNvPr id="1030" name="Picture 6" descr="http://t1.gstatic.com/images?q=tbn:ANd9GcRgPRetpDtUtj-2vrwpXkXh8ceoXscA2fJ9SJ1FRcBcf6rHqZaS6Vx0X1Q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750" y="4365104"/>
            <a:ext cx="205051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he-IL" sz="4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סיכום</a:t>
            </a:r>
            <a:endParaRPr lang="he-IL" sz="4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he-IL" dirty="0" err="1" smtClean="0"/>
              <a:t>ננומדע</a:t>
            </a:r>
            <a:r>
              <a:rPr lang="he-IL" dirty="0" smtClean="0"/>
              <a:t> הוא חקר התופעות שמתרחשות בחומרים בסקלה של 1-100 ננומטר (10</a:t>
            </a:r>
            <a:r>
              <a:rPr lang="he-IL" baseline="30000" dirty="0" smtClean="0"/>
              <a:t>-9</a:t>
            </a:r>
            <a:r>
              <a:rPr lang="he-IL" dirty="0" smtClean="0"/>
              <a:t> עד 10</a:t>
            </a:r>
            <a:r>
              <a:rPr lang="he-IL" baseline="30000" dirty="0" smtClean="0"/>
              <a:t>-7 מטר).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he-IL" dirty="0" smtClean="0"/>
              <a:t>ננומטר  הוא  </a:t>
            </a:r>
            <a:r>
              <a:rPr lang="he-IL" dirty="0" err="1" smtClean="0"/>
              <a:t>מיליארדית</a:t>
            </a:r>
            <a:r>
              <a:rPr lang="he-IL" dirty="0" smtClean="0"/>
              <a:t> המטר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he-IL" dirty="0" smtClean="0"/>
              <a:t>ננוטכנולוגיה מתייחסת לתכנון, אפיון, ייצור מבנים, מכשירים ומערכות ע"י שליטה בגודל ובצורה של רכיבים בגודל </a:t>
            </a:r>
            <a:r>
              <a:rPr lang="he-IL" dirty="0" err="1" smtClean="0"/>
              <a:t>ננומטרי</a:t>
            </a:r>
            <a:r>
              <a:rPr lang="he-IL" dirty="0" smtClean="0"/>
              <a:t>. 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6561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צפייה מונחית  בסרטון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/>
            </a:r>
            <a:b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</a:br>
            <a:r>
              <a:rPr lang="he-IL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 צפו בקטע הסרטון "מהו ננו" ?  </a:t>
            </a:r>
            <a:endParaRPr lang="he-IL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04864"/>
            <a:ext cx="6375708" cy="431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5763275" cy="465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51520" y="332656"/>
            <a:ext cx="8229600" cy="764704"/>
          </a:xfrm>
          <a:prstGeom prst="rect">
            <a:avLst/>
          </a:prstGeom>
        </p:spPr>
        <p:txBody>
          <a:bodyPr>
            <a:normAutofit fontScale="5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</a:rPr>
              <a:t>צפייה מונחית  בסרטון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602128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להכין דף קובץ מלווה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 rot="5400000">
            <a:off x="6516216" y="4653136"/>
            <a:ext cx="1512168" cy="93610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Rectangle 2"/>
          <p:cNvSpPr/>
          <p:nvPr/>
        </p:nvSpPr>
        <p:spPr>
          <a:xfrm>
            <a:off x="2411760" y="5229200"/>
            <a:ext cx="3593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http://nano.ort.org.il/?p=119/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475656" y="1340768"/>
            <a:ext cx="6624736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</a:rPr>
              <a:t>לפעילות מתוקשבת: סדרי גודל  </a:t>
            </a:r>
            <a:endParaRPr lang="he-I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ea typeface="+mj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24944"/>
            <a:ext cx="8388424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1143000"/>
          </a:xfrm>
        </p:spPr>
        <p:txBody>
          <a:bodyPr>
            <a:normAutofit/>
          </a:bodyPr>
          <a:lstStyle/>
          <a:p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סיכום </a:t>
            </a:r>
            <a:r>
              <a:rPr lang="he-IL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[לאחר הפעילות המתוקשבת]</a:t>
            </a:r>
            <a:endParaRPr lang="he-IL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1673027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כתבו משפט אחד המתאר מה למדתם מהפעילות ?</a:t>
            </a:r>
          </a:p>
          <a:p>
            <a:pPr>
              <a:buNone/>
            </a:pPr>
            <a:r>
              <a:rPr lang="he-IL" dirty="0" smtClean="0">
                <a:solidFill>
                  <a:srgbClr val="FF0000"/>
                </a:solidFill>
              </a:rPr>
              <a:t>מה משמעות הסקאלה </a:t>
            </a:r>
            <a:r>
              <a:rPr lang="he-IL" dirty="0" err="1" smtClean="0">
                <a:solidFill>
                  <a:srgbClr val="FF0000"/>
                </a:solidFill>
              </a:rPr>
              <a:t>הננומטרית</a:t>
            </a:r>
            <a:r>
              <a:rPr lang="he-IL" dirty="0" smtClean="0">
                <a:solidFill>
                  <a:srgbClr val="FF0000"/>
                </a:solidFill>
              </a:rPr>
              <a:t>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016" y="1192684"/>
            <a:ext cx="8748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dirty="0" smtClean="0"/>
              <a:t>ביוונית עתיקה המשמעות של ננוס הוא גמד,</a:t>
            </a:r>
          </a:p>
          <a:p>
            <a:pPr>
              <a:lnSpc>
                <a:spcPct val="150000"/>
              </a:lnSpc>
            </a:pPr>
            <a:r>
              <a:rPr lang="he-IL" sz="2400" dirty="0" smtClean="0"/>
              <a:t>במדע, ננו הוא קיצור לאחד חלקי מיליארד של מטר, כלומר </a:t>
            </a:r>
            <a:r>
              <a:rPr lang="en-US" sz="2400" dirty="0" smtClean="0"/>
              <a:t>m</a:t>
            </a:r>
            <a:r>
              <a:rPr lang="he-IL" sz="2400" dirty="0" smtClean="0"/>
              <a:t>10</a:t>
            </a:r>
            <a:r>
              <a:rPr lang="he-IL" sz="2400" baseline="30000" dirty="0" smtClean="0"/>
              <a:t>-9</a:t>
            </a:r>
            <a:r>
              <a:rPr lang="he-IL" sz="2400" dirty="0" smtClean="0"/>
              <a:t> שזה </a:t>
            </a:r>
            <a:r>
              <a:rPr lang="en-US" sz="2400" dirty="0" smtClean="0"/>
              <a:t>0.000000001m</a:t>
            </a:r>
            <a:r>
              <a:rPr lang="he-IL" sz="2400" dirty="0" smtClean="0"/>
              <a:t>. כשמדברים על ננו טכנולוגיה וננו מדע מתייחסים לגודל ננומטר שזה פשוט </a:t>
            </a:r>
            <a:r>
              <a:rPr lang="he-IL" sz="2400" dirty="0" err="1" smtClean="0"/>
              <a:t>מיליארדית</a:t>
            </a:r>
            <a:r>
              <a:rPr lang="he-IL" sz="2400" dirty="0" smtClean="0"/>
              <a:t> מטר כלומר מיליונית מילימטר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539552" y="3717032"/>
            <a:ext cx="82809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endParaRPr lang="he-IL" sz="2800" dirty="0" smtClean="0"/>
          </a:p>
          <a:p>
            <a:pPr>
              <a:lnSpc>
                <a:spcPct val="150000"/>
              </a:lnSpc>
            </a:pPr>
            <a:r>
              <a:rPr lang="he-IL" sz="2800" dirty="0" smtClean="0"/>
              <a:t>קוטר שערת ראש של אדם הוא בערך עשירית מילימטר</a:t>
            </a:r>
            <a:r>
              <a:rPr lang="en-US" sz="2800" dirty="0" smtClean="0"/>
              <a:t>,</a:t>
            </a:r>
            <a:r>
              <a:rPr lang="he-IL" sz="2800" dirty="0" smtClean="0"/>
              <a:t> כלומר 100 אלף ננומטר = </a:t>
            </a:r>
            <a:r>
              <a:rPr lang="en-US" sz="2800" dirty="0" smtClean="0"/>
              <a:t>nm</a:t>
            </a:r>
            <a:r>
              <a:rPr lang="he-IL" sz="2800" dirty="0" smtClean="0"/>
              <a:t>100,000.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he-IL" sz="2800" dirty="0" smtClean="0"/>
              <a:t> </a:t>
            </a:r>
            <a:endParaRPr lang="en-US" sz="2800" dirty="0" smtClean="0"/>
          </a:p>
          <a:p>
            <a:pPr algn="ctr">
              <a:lnSpc>
                <a:spcPct val="150000"/>
              </a:lnSpc>
            </a:pPr>
            <a:endParaRPr lang="he-IL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</a:rPr>
              <a:t>הגדרות</a:t>
            </a:r>
            <a:endParaRPr lang="he-I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ea typeface="+mj-ea"/>
            </a:endParaRPr>
          </a:p>
        </p:txBody>
      </p:sp>
      <p:pic>
        <p:nvPicPr>
          <p:cNvPr id="7" name="תמונה 5" descr="Hai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941168"/>
            <a:ext cx="2520280" cy="17008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Line Callout 1 8"/>
          <p:cNvSpPr/>
          <p:nvPr/>
        </p:nvSpPr>
        <p:spPr>
          <a:xfrm>
            <a:off x="3923928" y="6165304"/>
            <a:ext cx="1296144" cy="576064"/>
          </a:xfrm>
          <a:prstGeom prst="borderCallout1">
            <a:avLst>
              <a:gd name="adj1" fmla="val 18750"/>
              <a:gd name="adj2" fmla="val -8333"/>
              <a:gd name="adj3" fmla="val -54169"/>
              <a:gd name="adj4" fmla="val 96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סיב ננומטרי</a:t>
            </a:r>
            <a:endParaRPr lang="he-IL" dirty="0"/>
          </a:p>
        </p:txBody>
      </p:sp>
      <p:sp>
        <p:nvSpPr>
          <p:cNvPr id="10" name="Line Callout 1 9"/>
          <p:cNvSpPr/>
          <p:nvPr/>
        </p:nvSpPr>
        <p:spPr>
          <a:xfrm>
            <a:off x="2483768" y="6093296"/>
            <a:ext cx="1224136" cy="576064"/>
          </a:xfrm>
          <a:prstGeom prst="borderCallout1">
            <a:avLst>
              <a:gd name="adj1" fmla="val 18750"/>
              <a:gd name="adj2" fmla="val -8333"/>
              <a:gd name="adj3" fmla="val -54169"/>
              <a:gd name="adj4" fmla="val 96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עובי שערה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1052736"/>
            <a:ext cx="7772400" cy="914400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הסקאלה </a:t>
            </a:r>
            <a:r>
              <a:rPr lang="he-IL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הננומטרית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: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97050"/>
            <a:ext cx="8763000" cy="50609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1 nm </a:t>
            </a:r>
          </a:p>
          <a:p>
            <a:pPr algn="ctr">
              <a:buNone/>
            </a:pPr>
            <a:r>
              <a:rPr lang="en-US" sz="6600" dirty="0" smtClean="0"/>
              <a:t>= 1x10</a:t>
            </a:r>
            <a:r>
              <a:rPr lang="en-US" sz="6600" baseline="30000" dirty="0" smtClean="0"/>
              <a:t>-9</a:t>
            </a:r>
            <a:r>
              <a:rPr lang="en-US" sz="6600" dirty="0" smtClean="0"/>
              <a:t>m</a:t>
            </a:r>
          </a:p>
          <a:p>
            <a:pPr algn="ctr">
              <a:buNone/>
            </a:pPr>
            <a:r>
              <a:rPr lang="en-US" sz="6600" dirty="0" smtClean="0"/>
              <a:t>= 0.000000001m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15616" y="1052736"/>
            <a:ext cx="7304856" cy="914400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הסקאלה </a:t>
            </a:r>
            <a:r>
              <a:rPr lang="he-IL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הננומטרית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99592" y="1988840"/>
            <a:ext cx="7772400" cy="4572000"/>
          </a:xfrm>
        </p:spPr>
        <p:txBody>
          <a:bodyPr/>
          <a:lstStyle/>
          <a:p>
            <a:pPr algn="ctr" rtl="1">
              <a:buNone/>
            </a:pPr>
            <a:r>
              <a:rPr lang="he-IL" dirty="0" smtClean="0"/>
              <a:t>בזמן שאתם קוראים את המשפט הזה עד סופו </a:t>
            </a:r>
            <a:r>
              <a:rPr lang="en-US" dirty="0" smtClean="0"/>
              <a:t>-</a:t>
            </a:r>
            <a:r>
              <a:rPr lang="he-IL" dirty="0" smtClean="0"/>
              <a:t> הציפורן שלכם גדלה בננומטר</a:t>
            </a:r>
            <a:r>
              <a:rPr lang="en-US" dirty="0" smtClean="0"/>
              <a:t>  </a:t>
            </a:r>
            <a:r>
              <a:rPr lang="he-IL" dirty="0" smtClean="0"/>
              <a:t> 1</a:t>
            </a:r>
            <a:endParaRPr lang="en-US" dirty="0"/>
          </a:p>
        </p:txBody>
      </p:sp>
      <p:pic>
        <p:nvPicPr>
          <p:cNvPr id="9218" name="Picture 2" descr="http://t1.gstatic.com/images?q=tbn:ANd9GcQeSPlrqVYBerpgslKllf_nc3AhxvOQWLucdWhAgYxvGwJThbz5GZoaZ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4280" y="3284984"/>
            <a:ext cx="364840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ננו-מדע וננוטכנולוגיה</a:t>
            </a:r>
            <a:endParaRPr lang="he-I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412776"/>
            <a:ext cx="792088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err="1" smtClean="0"/>
              <a:t>ננומדע</a:t>
            </a:r>
            <a:r>
              <a:rPr lang="he-IL" sz="3600" dirty="0" smtClean="0"/>
              <a:t> הוא חקר </a:t>
            </a:r>
            <a:r>
              <a:rPr lang="he-IL" sz="3600" dirty="0" smtClean="0">
                <a:solidFill>
                  <a:srgbClr val="FFFF00"/>
                </a:solidFill>
              </a:rPr>
              <a:t>התופעות שמתרחשות בחומרים </a:t>
            </a:r>
            <a:r>
              <a:rPr lang="he-IL" sz="3600" dirty="0" smtClean="0"/>
              <a:t>בסקלה של 1-100 ננומטר (10</a:t>
            </a:r>
            <a:r>
              <a:rPr lang="he-IL" sz="3600" baseline="30000" dirty="0" smtClean="0"/>
              <a:t>-9</a:t>
            </a:r>
            <a:r>
              <a:rPr lang="he-IL" sz="3600" dirty="0" smtClean="0"/>
              <a:t> עד 10</a:t>
            </a:r>
            <a:r>
              <a:rPr lang="he-IL" sz="3600" baseline="30000" dirty="0" smtClean="0"/>
              <a:t>-7 מטר), </a:t>
            </a:r>
            <a:endParaRPr lang="he-IL" sz="3600" dirty="0"/>
          </a:p>
        </p:txBody>
      </p:sp>
      <p:sp>
        <p:nvSpPr>
          <p:cNvPr id="4" name="Rectangle 3"/>
          <p:cNvSpPr/>
          <p:nvPr/>
        </p:nvSpPr>
        <p:spPr>
          <a:xfrm>
            <a:off x="611560" y="3789040"/>
            <a:ext cx="7848872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e-IL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ננוטכנולוגיה מתייחסת </a:t>
            </a:r>
            <a:r>
              <a:rPr lang="he-IL" sz="32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לתכנון, אפיון, ייצור מבנים, מכשירים ומערכות</a:t>
            </a:r>
            <a:r>
              <a:rPr lang="he-IL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ע"י שליטה בגודל ובצורה של רכיבים בגודל </a:t>
            </a:r>
            <a:r>
              <a:rPr lang="he-IL" sz="3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ננומטרי</a:t>
            </a:r>
            <a:r>
              <a:rPr lang="he-IL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en-U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he-IL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404</Words>
  <Application>Microsoft Office PowerPoint</Application>
  <PresentationFormat>On-screen Show (4:3)</PresentationFormat>
  <Paragraphs>57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מצגת הוראה לנושא:</vt:lpstr>
      <vt:lpstr>צפייה מונחית  בסרטון  צפו בקטע הסרטון "מהו ננו" ?  </vt:lpstr>
      <vt:lpstr>Slide 3</vt:lpstr>
      <vt:lpstr>Slide 4</vt:lpstr>
      <vt:lpstr>סיכום [לאחר הפעילות המתוקשבת]</vt:lpstr>
      <vt:lpstr>Slide 6</vt:lpstr>
      <vt:lpstr>הסקאלה הננומטרית:</vt:lpstr>
      <vt:lpstr>הסקאלה הננומטרית</vt:lpstr>
      <vt:lpstr>ננו-מדע וננוטכנולוגיה</vt:lpstr>
      <vt:lpstr>יחסי גומלין  בין ננומדע לננוטכנולוגיה דוגמה:</vt:lpstr>
      <vt:lpstr>יחסי גומלין  בין ננומדע לננוטכנולוגיה דוגמה:</vt:lpstr>
      <vt:lpstr> מושגים</vt:lpstr>
      <vt:lpstr> דיון: כיצד מודדים ננומטרים </vt:lpstr>
      <vt:lpstr>Slide 14</vt:lpstr>
      <vt:lpstr>סיכום</vt:lpstr>
    </vt:vector>
  </TitlesOfParts>
  <Company>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הוראה לנושא  2</dc:title>
  <dc:creator>dov</dc:creator>
  <cp:lastModifiedBy>dov</cp:lastModifiedBy>
  <cp:revision>50</cp:revision>
  <dcterms:created xsi:type="dcterms:W3CDTF">2011-08-28T07:12:08Z</dcterms:created>
  <dcterms:modified xsi:type="dcterms:W3CDTF">2011-11-27T06:05:37Z</dcterms:modified>
</cp:coreProperties>
</file>